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73" r:id="rId3"/>
    <p:sldMasterId id="2147483680" r:id="rId4"/>
    <p:sldMasterId id="2147483694" r:id="rId5"/>
  </p:sldMasterIdLst>
  <p:notesMasterIdLst>
    <p:notesMasterId r:id="rId58"/>
  </p:notesMasterIdLst>
  <p:handoutMasterIdLst>
    <p:handoutMasterId r:id="rId59"/>
  </p:handoutMasterIdLst>
  <p:sldIdLst>
    <p:sldId id="593" r:id="rId6"/>
    <p:sldId id="594" r:id="rId7"/>
    <p:sldId id="595" r:id="rId8"/>
    <p:sldId id="601" r:id="rId9"/>
    <p:sldId id="600" r:id="rId10"/>
    <p:sldId id="537" r:id="rId11"/>
    <p:sldId id="538" r:id="rId12"/>
    <p:sldId id="539" r:id="rId13"/>
    <p:sldId id="542" r:id="rId14"/>
    <p:sldId id="545" r:id="rId15"/>
    <p:sldId id="623" r:id="rId16"/>
    <p:sldId id="626" r:id="rId17"/>
    <p:sldId id="548" r:id="rId18"/>
    <p:sldId id="550" r:id="rId19"/>
    <p:sldId id="552" r:id="rId20"/>
    <p:sldId id="553" r:id="rId21"/>
    <p:sldId id="627" r:id="rId22"/>
    <p:sldId id="624" r:id="rId23"/>
    <p:sldId id="554" r:id="rId24"/>
    <p:sldId id="555" r:id="rId25"/>
    <p:sldId id="589" r:id="rId26"/>
    <p:sldId id="557" r:id="rId27"/>
    <p:sldId id="560" r:id="rId28"/>
    <p:sldId id="564" r:id="rId29"/>
    <p:sldId id="562" r:id="rId30"/>
    <p:sldId id="563" r:id="rId31"/>
    <p:sldId id="628" r:id="rId32"/>
    <p:sldId id="621" r:id="rId33"/>
    <p:sldId id="602" r:id="rId34"/>
    <p:sldId id="603" r:id="rId35"/>
    <p:sldId id="604" r:id="rId36"/>
    <p:sldId id="605" r:id="rId37"/>
    <p:sldId id="606" r:id="rId38"/>
    <p:sldId id="630" r:id="rId39"/>
    <p:sldId id="607" r:id="rId40"/>
    <p:sldId id="609" r:id="rId41"/>
    <p:sldId id="610" r:id="rId42"/>
    <p:sldId id="611" r:id="rId43"/>
    <p:sldId id="612" r:id="rId44"/>
    <p:sldId id="613" r:id="rId45"/>
    <p:sldId id="614" r:id="rId46"/>
    <p:sldId id="615" r:id="rId47"/>
    <p:sldId id="616" r:id="rId48"/>
    <p:sldId id="617" r:id="rId49"/>
    <p:sldId id="631" r:id="rId50"/>
    <p:sldId id="632" r:id="rId51"/>
    <p:sldId id="618" r:id="rId52"/>
    <p:sldId id="619" r:id="rId53"/>
    <p:sldId id="591" r:id="rId54"/>
    <p:sldId id="622" r:id="rId55"/>
    <p:sldId id="514" r:id="rId56"/>
    <p:sldId id="597" r:id="rId5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8BF40F0B-4F43-4FAC-A44B-30B01452C980}">
          <p14:sldIdLst>
            <p14:sldId id="593"/>
            <p14:sldId id="594"/>
            <p14:sldId id="595"/>
            <p14:sldId id="601"/>
          </p14:sldIdLst>
        </p14:section>
        <p14:section name="Manual String Processing" id="{FFABAE1C-6DD7-4C2C-8F4E-4384CCAFF100}">
          <p14:sldIdLst>
            <p14:sldId id="600"/>
            <p14:sldId id="537"/>
            <p14:sldId id="538"/>
            <p14:sldId id="539"/>
            <p14:sldId id="542"/>
            <p14:sldId id="545"/>
            <p14:sldId id="623"/>
            <p14:sldId id="626"/>
            <p14:sldId id="548"/>
            <p14:sldId id="550"/>
            <p14:sldId id="552"/>
            <p14:sldId id="553"/>
            <p14:sldId id="627"/>
            <p14:sldId id="624"/>
            <p14:sldId id="554"/>
            <p14:sldId id="555"/>
            <p14:sldId id="589"/>
            <p14:sldId id="557"/>
            <p14:sldId id="560"/>
            <p14:sldId id="564"/>
            <p14:sldId id="562"/>
            <p14:sldId id="563"/>
            <p14:sldId id="628"/>
          </p14:sldIdLst>
        </p14:section>
        <p14:section name="Regular Expression" id="{C26D8618-AB4A-4067-AF04-093F256AA5F8}">
          <p14:sldIdLst>
            <p14:sldId id="621"/>
            <p14:sldId id="602"/>
            <p14:sldId id="603"/>
            <p14:sldId id="604"/>
            <p14:sldId id="605"/>
            <p14:sldId id="606"/>
            <p14:sldId id="630"/>
            <p14:sldId id="607"/>
            <p14:sldId id="609"/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  <p14:sldId id="631"/>
            <p14:sldId id="632"/>
            <p14:sldId id="618"/>
            <p14:sldId id="619"/>
          </p14:sldIdLst>
        </p14:section>
        <p14:section name="Summary" id="{9286E23B-2FC3-40A0-8C1A-42589FB25A33}">
          <p14:sldIdLst>
            <p14:sldId id="591"/>
            <p14:sldId id="622"/>
            <p14:sldId id="514"/>
            <p14:sldId id="5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A010"/>
    <a:srgbClr val="FFFFFF"/>
    <a:srgbClr val="C6C0AA"/>
    <a:srgbClr val="F9F0AB"/>
    <a:srgbClr val="F9E6AB"/>
    <a:srgbClr val="F9FAAB"/>
    <a:srgbClr val="767691"/>
    <a:srgbClr val="7676AA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01" autoAdjust="0"/>
    <p:restoredTop sz="96256" autoAdjust="0"/>
  </p:normalViewPr>
  <p:slideViewPr>
    <p:cSldViewPr>
      <p:cViewPr varScale="1">
        <p:scale>
          <a:sx n="87" d="100"/>
          <a:sy n="87" d="100"/>
        </p:scale>
        <p:origin x="307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notesMaster" Target="notesMasters/notesMaster1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61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commentAuthors" Target="commentAuthors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tableStyles" Target="tableStyle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10/17/2016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word character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Matches any non-word character (the 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white-space character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 – Matches any non-white-space character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)</a:t>
            </a:r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decimal digit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 – Matches any non-digit character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995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370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You can try also:</a:t>
            </a:r>
            <a:r>
              <a:rPr lang="en-GB" baseline="0" dirty="0"/>
              <a:t> </a:t>
            </a:r>
            <a:r>
              <a:rPr lang="en-US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@"&lt;a.*href=((?:.|\n)*?(?=&gt;))&gt;((?:.|\n)*?(?=&lt;))&lt;\/a&gt;"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1972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49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704398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36718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815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E9C080-C230-4FC9-8855-25F93EDE6954}" type="slidenum">
              <a:rPr lang="en-US"/>
              <a:pPr/>
              <a:t>6</a:t>
            </a:fld>
            <a:r>
              <a:rPr lang="en-US" dirty="0"/>
              <a:t>##</a:t>
            </a:r>
          </a:p>
        </p:txBody>
      </p:sp>
      <p:sp>
        <p:nvSpPr>
          <p:cNvPr id="475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5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83705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351A60-BC04-4D56-8364-D10D2FD458CF}" type="slidenum">
              <a:rPr lang="en-US"/>
              <a:pPr/>
              <a:t>15</a:t>
            </a:fld>
            <a:r>
              <a:rPr lang="en-US" dirty="0"/>
              <a:t>##</a:t>
            </a:r>
          </a:p>
        </p:txBody>
      </p:sp>
      <p:sp>
        <p:nvSpPr>
          <p:cNvPr id="462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2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95135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6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228594"/>
            <a:ext cx="5733818" cy="3475155"/>
          </a:xfrm>
        </p:spPr>
        <p:txBody>
          <a:bodyPr/>
          <a:lstStyle/>
          <a:p>
            <a:endParaRPr lang="bg-B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2679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6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228594"/>
            <a:ext cx="5733818" cy="3475155"/>
          </a:xfrm>
        </p:spPr>
        <p:txBody>
          <a:bodyPr/>
          <a:lstStyle/>
          <a:p>
            <a:endParaRPr lang="bg-B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301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E23597-FBBC-42B6-95B8-38385222AA31}" type="slidenum">
              <a:rPr lang="en-US"/>
              <a:pPr/>
              <a:t>24</a:t>
            </a:fld>
            <a:r>
              <a:rPr lang="en-US" dirty="0"/>
              <a:t>##</a:t>
            </a:r>
          </a:p>
        </p:txBody>
      </p:sp>
      <p:sp>
        <p:nvSpPr>
          <p:cNvPr id="67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7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113236"/>
            <a:ext cx="5733818" cy="3472271"/>
          </a:xfrm>
        </p:spPr>
        <p:txBody>
          <a:bodyPr/>
          <a:lstStyle/>
          <a:p>
            <a:pPr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Introducing the StringBuffer Class</a:t>
            </a:r>
          </a:p>
          <a:p>
            <a:pPr lvl="1">
              <a:lnSpc>
                <a:spcPct val="95000"/>
              </a:lnSpc>
              <a:spcBef>
                <a:spcPct val="5000"/>
              </a:spcBef>
            </a:pPr>
            <a:r>
              <a:rPr lang="en-US" dirty="0">
                <a:latin typeface="Courier New" pitchFamily="49" charset="0"/>
              </a:rPr>
              <a:t>StringBuffer</a:t>
            </a:r>
            <a:r>
              <a:rPr lang="en-US" dirty="0"/>
              <a:t> represents strings that can be modified and extended at run time. The following example creates three new </a:t>
            </a:r>
            <a:r>
              <a:rPr lang="en-US" dirty="0">
                <a:latin typeface="Courier New" pitchFamily="49" charset="0"/>
              </a:rPr>
              <a:t>String</a:t>
            </a:r>
            <a:r>
              <a:rPr lang="en-US" dirty="0"/>
              <a:t> objects, and copies all the characters each time a new </a:t>
            </a:r>
            <a:r>
              <a:rPr lang="en-US" dirty="0">
                <a:latin typeface="Courier New" pitchFamily="49" charset="0"/>
              </a:rPr>
              <a:t>String</a:t>
            </a:r>
            <a:r>
              <a:rPr lang="en-US" dirty="0"/>
              <a:t> is created: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String quote = "Fasten your seatbelts, ";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quote = quote + "it's going to be a bumpy night.";</a:t>
            </a:r>
          </a:p>
          <a:p>
            <a:pPr lvl="1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It is more efficient to preallocate the amount of space required using the </a:t>
            </a:r>
            <a:r>
              <a:rPr lang="en-US" dirty="0">
                <a:latin typeface="Courier New" pitchFamily="49" charset="0"/>
              </a:rPr>
              <a:t>StringBuffer</a:t>
            </a:r>
            <a:r>
              <a:rPr lang="en-US" dirty="0"/>
              <a:t> constructor, and its </a:t>
            </a:r>
            <a:r>
              <a:rPr lang="en-US" dirty="0">
                <a:latin typeface="Courier New" pitchFamily="49" charset="0"/>
              </a:rPr>
              <a:t>append()</a:t>
            </a:r>
            <a:r>
              <a:rPr lang="en-US" dirty="0"/>
              <a:t> method as follows: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StringBuffer quote = new StringBuffer(60); // allocate 60 chars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quote.append("Fasten your seatbelts, ");</a:t>
            </a:r>
            <a:br>
              <a:rPr lang="en-US" dirty="0"/>
            </a:br>
            <a:r>
              <a:rPr lang="en-US" dirty="0"/>
              <a:t>quote.append(" it's going to be a bumpy night. ");</a:t>
            </a:r>
          </a:p>
          <a:p>
            <a:pPr lvl="1">
              <a:lnSpc>
                <a:spcPct val="95000"/>
              </a:lnSpc>
              <a:spcBef>
                <a:spcPct val="5000"/>
              </a:spcBef>
            </a:pPr>
            <a:r>
              <a:rPr lang="en-US" dirty="0">
                <a:latin typeface="Courier New" pitchFamily="49" charset="0"/>
              </a:rPr>
              <a:t>StringBuffer</a:t>
            </a:r>
            <a:r>
              <a:rPr lang="en-US" dirty="0"/>
              <a:t> also provides a number of overloaded </a:t>
            </a:r>
            <a:r>
              <a:rPr lang="en-US" dirty="0">
                <a:latin typeface="Courier New" pitchFamily="49" charset="0"/>
              </a:rPr>
              <a:t>insert()</a:t>
            </a:r>
            <a:r>
              <a:rPr lang="en-US" dirty="0"/>
              <a:t> methods for inserting various types of data at a particular location in the string buffer.</a:t>
            </a:r>
          </a:p>
          <a:p>
            <a:pPr>
              <a:lnSpc>
                <a:spcPct val="95000"/>
              </a:lnSpc>
              <a:spcBef>
                <a:spcPct val="5000"/>
              </a:spcBef>
            </a:pPr>
            <a:r>
              <a:rPr lang="en-US" dirty="0">
                <a:solidFill>
                  <a:srgbClr val="0000FF"/>
                </a:solidFill>
              </a:rPr>
              <a:t>Instructor Note</a:t>
            </a:r>
          </a:p>
          <a:p>
            <a:pPr lvl="1">
              <a:lnSpc>
                <a:spcPct val="95000"/>
              </a:lnSpc>
              <a:spcBef>
                <a:spcPct val="0"/>
              </a:spcBef>
            </a:pPr>
            <a:r>
              <a:rPr lang="en-US" dirty="0">
                <a:solidFill>
                  <a:srgbClr val="0000FF"/>
                </a:solidFill>
              </a:rPr>
              <a:t>The example in the slide uses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to reverse the characters in a string. A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object is created, with the same length as the string. The loop traverses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</a:t>
            </a:r>
            <a:r>
              <a:rPr lang="en-US" dirty="0">
                <a:solidFill>
                  <a:srgbClr val="0000FF"/>
                </a:solidFill>
              </a:rPr>
              <a:t> parameter in reverse order and appends each of its characters to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object by using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append()</a:t>
            </a:r>
            <a:r>
              <a:rPr lang="en-US" dirty="0">
                <a:solidFill>
                  <a:srgbClr val="0000FF"/>
                </a:solidFill>
              </a:rPr>
              <a:t>.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therefore holds a reverse copy of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</a:t>
            </a:r>
            <a:r>
              <a:rPr lang="en-US" dirty="0">
                <a:solidFill>
                  <a:srgbClr val="0000FF"/>
                </a:solidFill>
              </a:rPr>
              <a:t> parameter. At the end of the method, a new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 </a:t>
            </a:r>
            <a:r>
              <a:rPr lang="en-US" dirty="0">
                <a:solidFill>
                  <a:srgbClr val="0000FF"/>
                </a:solidFill>
              </a:rPr>
              <a:t>object is created from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object, and this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</a:t>
            </a:r>
            <a:r>
              <a:rPr lang="en-US" dirty="0">
                <a:solidFill>
                  <a:srgbClr val="0000FF"/>
                </a:solidFill>
              </a:rPr>
              <a:t> is returned from the method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7836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324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8240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2188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41814774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423328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34777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31964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1955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464402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8536870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84366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710199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74572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0674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4018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239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321426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655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90541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5607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707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58597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77238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3336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softuni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5.jpe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20#1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20#2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regexr.com/" TargetMode="External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hyperlink" Target="https://regex101.com/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20#2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38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" TargetMode="External"/><Relationship Id="rId21" Type="http://schemas.openxmlformats.org/officeDocument/2006/relationships/image" Target="../media/image42.png"/><Relationship Id="rId7" Type="http://schemas.openxmlformats.org/officeDocument/2006/relationships/image" Target="../media/image35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34.png"/><Relationship Id="rId15" Type="http://schemas.openxmlformats.org/officeDocument/2006/relationships/image" Target="../media/image39.png"/><Relationship Id="rId23" Type="http://schemas.openxmlformats.org/officeDocument/2006/relationships/image" Target="../media/image43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41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36.png"/><Relationship Id="rId14" Type="http://schemas.openxmlformats.org/officeDocument/2006/relationships/hyperlink" Target="http://www.indeavr.com/" TargetMode="External"/><Relationship Id="rId22" Type="http://schemas.openxmlformats.org/officeDocument/2006/relationships/hyperlink" Target="http://www.telenor.bg/" TargetMode="Externa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s://telerikacademy.com/Courses/Courses/Details/219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creativecommons.org/licenses/by-nc-sa/3.0/deed.en_U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erikacademy.com/Courses/Courses/Details/81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Relationship Id="rId9" Type="http://schemas.openxmlformats.org/officeDocument/2006/relationships/image" Target="../media/image44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48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6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/>
          <a:lstStyle/>
          <a:p>
            <a:r>
              <a:rPr lang="en-US" dirty="0"/>
              <a:t>Strings and RegEx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65299"/>
            <a:ext cx="7910299" cy="1311301"/>
          </a:xfrm>
        </p:spPr>
        <p:txBody>
          <a:bodyPr>
            <a:normAutofit/>
          </a:bodyPr>
          <a:lstStyle/>
          <a:p>
            <a:r>
              <a:rPr lang="en-US" dirty="0"/>
              <a:t>Processing and Manipulating Text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410539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488043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334000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715000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 descr="http://softuni.b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634268"/>
            <a:ext cx="2438400" cy="2675987"/>
          </a:xfrm>
          <a:prstGeom prst="rect">
            <a:avLst/>
          </a:prstGeom>
        </p:spPr>
      </p:pic>
      <p:pic>
        <p:nvPicPr>
          <p:cNvPr id="17" name="Picture 16" descr="http://softuni.org">
            <a:hlinkClick r:id="rId7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745783" y="2057400"/>
            <a:ext cx="2175525" cy="83855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4" name="Picture 8" descr="Ball-of-thick-string-007.jpg (460×276)"/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093" y="3505200"/>
            <a:ext cx="3689697" cy="1905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2.jpeg"/>
          <p:cNvPicPr>
            <a:picLocks/>
          </p:cNvPicPr>
          <p:nvPr/>
        </p:nvPicPr>
        <p:blipFill>
          <a:blip r:embed="rId10" cstate="print">
            <a:extLst/>
          </a:blip>
          <a:srcRect l="2237" r="2237"/>
          <a:stretch>
            <a:fillRect/>
          </a:stretch>
        </p:blipFill>
        <p:spPr>
          <a:xfrm>
            <a:off x="8532811" y="4572000"/>
            <a:ext cx="3200401" cy="1828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34297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06211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945573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Finding a character or substring within given string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str.IndexOf(string term)</a:t>
            </a:r>
            <a:r>
              <a:rPr lang="en-US" noProof="1"/>
              <a:t> – returns the index of the first occurrence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term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noProof="1"/>
              <a:t>in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</a:p>
          <a:p>
            <a:pPr lvl="2">
              <a:lnSpc>
                <a:spcPct val="100000"/>
              </a:lnSpc>
              <a:spcAft>
                <a:spcPts val="0"/>
              </a:spcAft>
            </a:pPr>
            <a:r>
              <a:rPr lang="en-US" noProof="1"/>
              <a:t>Returns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-1</a:t>
            </a:r>
            <a:r>
              <a:rPr lang="en-US" noProof="1"/>
              <a:t> if there is no match</a:t>
            </a:r>
          </a:p>
          <a:p>
            <a:pPr marL="377887" lvl="1" indent="0">
              <a:lnSpc>
                <a:spcPct val="100000"/>
              </a:lnSpc>
              <a:buNone/>
            </a:pPr>
            <a:endParaRPr lang="en-US" sz="2800" dirty="0">
              <a:latin typeface="Courier New" pitchFamily="49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endParaRPr lang="en-US" dirty="0"/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str.LastIndexOf(string term)</a:t>
            </a:r>
            <a:r>
              <a:rPr lang="en-US" noProof="1"/>
              <a:t> – returns the index of the last occurrence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term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noProof="1"/>
              <a:t>in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endParaRPr lang="en-US" noProof="1">
              <a:latin typeface="Courier New" pitchFamily="49" charset="0"/>
            </a:endParaRPr>
          </a:p>
        </p:txBody>
      </p:sp>
      <p:sp>
        <p:nvSpPr>
          <p:cNvPr id="606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in Strings</a:t>
            </a:r>
            <a:endParaRPr lang="bg-BG" dirty="0"/>
          </a:p>
        </p:txBody>
      </p:sp>
      <p:sp>
        <p:nvSpPr>
          <p:cNvPr id="606214" name="Rectangle 6"/>
          <p:cNvSpPr>
            <a:spLocks noChangeArrowheads="1"/>
          </p:cNvSpPr>
          <p:nvPr/>
        </p:nvSpPr>
        <p:spPr bwMode="auto">
          <a:xfrm>
            <a:off x="912812" y="3219271"/>
            <a:ext cx="102108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email = "vasko@gmail.org";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firstIndex = email.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IndexOf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("@"); // 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noIndex = email.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IndexOf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("/"); // -1</a:t>
            </a:r>
          </a:p>
        </p:txBody>
      </p:sp>
      <p:sp>
        <p:nvSpPr>
          <p:cNvPr id="606215" name="Rectangle 7"/>
          <p:cNvSpPr>
            <a:spLocks noChangeArrowheads="1"/>
          </p:cNvSpPr>
          <p:nvPr/>
        </p:nvSpPr>
        <p:spPr bwMode="auto">
          <a:xfrm>
            <a:off x="912811" y="5722203"/>
            <a:ext cx="10210801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verse = "To be or not to be..";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lastIndex = verse.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LastIndexOf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("be"); // 16</a:t>
            </a:r>
          </a:p>
        </p:txBody>
      </p:sp>
      <p:pic>
        <p:nvPicPr>
          <p:cNvPr id="49154" name="Picture 2" descr="http://www.eton.ac/images/search-icon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612" y="2514600"/>
            <a:ext cx="1905000" cy="1905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6160336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Problem: Count substring occurrences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You are given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text </a:t>
            </a:r>
            <a:r>
              <a:rPr lang="en-US" dirty="0"/>
              <a:t>and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pattern</a:t>
            </a:r>
          </a:p>
          <a:p>
            <a:pPr lvl="1"/>
            <a:r>
              <a:rPr lang="en-US" dirty="0"/>
              <a:t>Find how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times</a:t>
            </a:r>
            <a:r>
              <a:rPr lang="en-US" dirty="0"/>
              <a:t> that pattern is in the text.</a:t>
            </a:r>
          </a:p>
          <a:p>
            <a:pPr lvl="2"/>
            <a:r>
              <a:rPr lang="en-US" dirty="0"/>
              <a:t>Overlapping is allowed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46012" y="3545376"/>
            <a:ext cx="2411104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ababa </a:t>
            </a:r>
            <a:r>
              <a:rPr lang="en-US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aba</a:t>
            </a:r>
            <a:endParaRPr lang="en-US" dirty="0"/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aba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865589" y="3695995"/>
            <a:ext cx="73005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3267818" y="3830130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46012" y="4953001"/>
            <a:ext cx="3824400" cy="91480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Welcome to SoftUni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Java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364360" y="5136196"/>
            <a:ext cx="73005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4799012" y="5238782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325580" y="3545375"/>
            <a:ext cx="2411104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aaaaaa</a:t>
            </a:r>
            <a:endParaRPr lang="en-US" dirty="0"/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aa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9540380" y="3711768"/>
            <a:ext cx="730052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ight Arrow 14"/>
          <p:cNvSpPr/>
          <p:nvPr/>
        </p:nvSpPr>
        <p:spPr>
          <a:xfrm>
            <a:off x="8847386" y="3830129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https://judge.softuni.bg/Contests/Practice/Index/320#1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05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77597" cy="1026459"/>
          </a:xfrm>
        </p:spPr>
        <p:txBody>
          <a:bodyPr/>
          <a:lstStyle/>
          <a:p>
            <a:r>
              <a:rPr lang="en-GB" dirty="0"/>
              <a:t>Solution: Count substring occurrences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2" y="1371600"/>
            <a:ext cx="11353800" cy="466972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input = Console.ReadLine().ToLower();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pattern = Console.ReadLine().ToLower();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counter = 0;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index = input.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IndexOf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(pattern);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(index != -1)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counter++;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index = input.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IndexOf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(pattern, index + 1)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Console.WriteLine(counter);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210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Substrings</a:t>
            </a:r>
            <a:endParaRPr lang="bg-BG" dirty="0"/>
          </a:p>
        </p:txBody>
      </p:sp>
      <p:sp>
        <p:nvSpPr>
          <p:cNvPr id="607235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066801"/>
            <a:ext cx="11049000" cy="565467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Extracting substrings</a:t>
            </a:r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str.Substring(int startIndex, int length)</a:t>
            </a:r>
          </a:p>
          <a:p>
            <a:pPr lvl="1">
              <a:lnSpc>
                <a:spcPct val="100000"/>
              </a:lnSpc>
            </a:pPr>
            <a:endParaRPr lang="en-US" noProof="1"/>
          </a:p>
          <a:p>
            <a:pPr lvl="1">
              <a:lnSpc>
                <a:spcPct val="100000"/>
              </a:lnSpc>
            </a:pPr>
            <a:endParaRPr lang="en-US" noProof="1"/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str.Substring(int startIndex)</a:t>
            </a:r>
          </a:p>
        </p:txBody>
      </p:sp>
      <p:sp>
        <p:nvSpPr>
          <p:cNvPr id="607238" name="Rectangle 6"/>
          <p:cNvSpPr>
            <a:spLocks noChangeArrowheads="1"/>
          </p:cNvSpPr>
          <p:nvPr/>
        </p:nvSpPr>
        <p:spPr bwMode="auto">
          <a:xfrm>
            <a:off x="1052511" y="2391804"/>
            <a:ext cx="10147301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filename = @"C:\Pics\Rila200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.jpg";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 = filename.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Substring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(8, 8);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name is Rila200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07239" name="Rectangle 7"/>
          <p:cNvSpPr>
            <a:spLocks noChangeArrowheads="1"/>
          </p:cNvSpPr>
          <p:nvPr/>
        </p:nvSpPr>
        <p:spPr bwMode="auto">
          <a:xfrm>
            <a:off x="1072498" y="4286071"/>
            <a:ext cx="10127314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filename = @"C:\Pics\Summer2009.jpg";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nameAndExtension = filename.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Substring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(8);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nameAndExtension is Summer2009.jpg</a:t>
            </a:r>
          </a:p>
        </p:txBody>
      </p:sp>
      <p:graphicFrame>
        <p:nvGraphicFramePr>
          <p:cNvPr id="607342" name="Group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953907"/>
              </p:ext>
            </p:extLst>
          </p:nvPr>
        </p:nvGraphicFramePr>
        <p:xfrm>
          <a:off x="1098619" y="5775445"/>
          <a:ext cx="8142285" cy="845504"/>
        </p:xfrm>
        <a:graphic>
          <a:graphicData uri="http://schemas.openxmlformats.org/drawingml/2006/table">
            <a:tbl>
              <a:tblPr/>
              <a:tblGrid>
                <a:gridCol w="4079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79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3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47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0790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0947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07901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07901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43338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2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3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4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5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6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7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8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9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10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11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12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13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14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15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16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  <a:cs typeface="Arial" charset="0"/>
                        </a:rPr>
                        <a:t>17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  <a:cs typeface="Arial" charset="0"/>
                        </a:rPr>
                        <a:t>18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  <a:cs typeface="Arial" charset="0"/>
                        </a:rPr>
                        <a:t>19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C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: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\ 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P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i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c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s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\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R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i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l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a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2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5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.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j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p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g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65605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Strings</a:t>
            </a:r>
            <a:endParaRPr lang="bg-BG" dirty="0"/>
          </a:p>
        </p:txBody>
      </p:sp>
      <p:sp>
        <p:nvSpPr>
          <p:cNvPr id="6348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To split a string by given separator(s) use the following method:</a:t>
            </a:r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</a:pPr>
            <a:r>
              <a:rPr lang="en-US" dirty="0"/>
              <a:t>Example:</a:t>
            </a:r>
            <a:endParaRPr lang="bg-BG" dirty="0"/>
          </a:p>
        </p:txBody>
      </p:sp>
      <p:sp>
        <p:nvSpPr>
          <p:cNvPr id="634884" name="Rectangle 4"/>
          <p:cNvSpPr>
            <a:spLocks noChangeArrowheads="1"/>
          </p:cNvSpPr>
          <p:nvPr/>
        </p:nvSpPr>
        <p:spPr bwMode="auto">
          <a:xfrm>
            <a:off x="684212" y="1836180"/>
            <a:ext cx="10668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Split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(params char[] separator)</a:t>
            </a:r>
          </a:p>
        </p:txBody>
      </p:sp>
      <p:sp>
        <p:nvSpPr>
          <p:cNvPr id="634885" name="Rectangle 5"/>
          <p:cNvSpPr>
            <a:spLocks noChangeArrowheads="1"/>
          </p:cNvSpPr>
          <p:nvPr/>
        </p:nvSpPr>
        <p:spPr bwMode="auto">
          <a:xfrm>
            <a:off x="684212" y="3200400"/>
            <a:ext cx="10668000" cy="3124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listOfBeers = "Amstel, Zagorka, Tuborg, Becks.";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beers = listOfBeers.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Split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 ', ',', '.');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Console.WriteLine("Available beers are:");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(string beer in beers)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Console.WriteLine(beer);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Picture 1" descr="C:\Trash\splot.png"/>
          <p:cNvPicPr>
            <a:picLocks noChangeAspect="1" noChangeArrowheads="1"/>
          </p:cNvPicPr>
          <p:nvPr/>
        </p:nvPicPr>
        <p:blipFill>
          <a:blip r:embed="rId2" cstate="screen">
            <a:lum bright="10000"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012" y="4572000"/>
            <a:ext cx="1495424" cy="1342234"/>
          </a:xfrm>
          <a:prstGeom prst="rect">
            <a:avLst/>
          </a:prstGeom>
          <a:noFill/>
          <a:effectLst>
            <a:softEdge rad="3175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62221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57200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Other String Operations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373968"/>
            <a:ext cx="8938472" cy="1085929"/>
          </a:xfrm>
        </p:spPr>
        <p:txBody>
          <a:bodyPr/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Replacing Substrings, Deleting Substrings, Changing Character Casing, Trimming</a:t>
            </a:r>
            <a:endParaRPr lang="bg-BG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686" y="1524000"/>
            <a:ext cx="4229523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1256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Replacing and Deleting Substrings</a:t>
            </a:r>
            <a:endParaRPr lang="bg-BG" sz="3600" dirty="0"/>
          </a:p>
        </p:txBody>
      </p:sp>
      <p:sp>
        <p:nvSpPr>
          <p:cNvPr id="4638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str.Replace(string match, string term)</a:t>
            </a:r>
            <a:r>
              <a:rPr lang="en-US" sz="3000" dirty="0"/>
              <a:t> – replaces all occurrences of given string with another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The result is a new string (strings are immutable)</a:t>
            </a:r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str.Re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move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int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000" dirty="0"/>
              <a:t>– deletes part of a string and produces a new string as result</a:t>
            </a:r>
            <a:endParaRPr lang="bg-BG" sz="3000" dirty="0"/>
          </a:p>
        </p:txBody>
      </p:sp>
      <p:sp>
        <p:nvSpPr>
          <p:cNvPr id="463876" name="Rectangle 4"/>
          <p:cNvSpPr>
            <a:spLocks noChangeArrowheads="1"/>
          </p:cNvSpPr>
          <p:nvPr/>
        </p:nvSpPr>
        <p:spPr bwMode="auto">
          <a:xfrm>
            <a:off x="836612" y="2870537"/>
            <a:ext cx="10439400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cocktail = "Vodka + Martini + Cherry";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replaced = cocktail.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Replace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("+", "and");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Vodka and Martini and Cherry</a:t>
            </a:r>
          </a:p>
        </p:txBody>
      </p:sp>
      <p:sp>
        <p:nvSpPr>
          <p:cNvPr id="463877" name="Rectangle 5"/>
          <p:cNvSpPr>
            <a:spLocks noChangeArrowheads="1"/>
          </p:cNvSpPr>
          <p:nvPr/>
        </p:nvSpPr>
        <p:spPr bwMode="auto">
          <a:xfrm>
            <a:off x="841950" y="5232737"/>
            <a:ext cx="10434061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price = "$ 1234567";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lowPrice = price.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Remove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(2, 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$ 4567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67781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Problem: Text filter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You are given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text </a:t>
            </a:r>
            <a:r>
              <a:rPr lang="en-US" dirty="0"/>
              <a:t>and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string </a:t>
            </a:r>
            <a:r>
              <a:rPr lang="en-US" dirty="0"/>
              <a:t>of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banned words</a:t>
            </a:r>
          </a:p>
          <a:p>
            <a:pPr lvl="1"/>
            <a:r>
              <a:rPr lang="en-US" dirty="0"/>
              <a:t>Replace all banned words in the text.</a:t>
            </a:r>
          </a:p>
          <a:p>
            <a:pPr lvl="2"/>
            <a:r>
              <a:rPr lang="en-US" dirty="0"/>
              <a:t>You should replace</a:t>
            </a:r>
            <a:r>
              <a:rPr lang="bg-BG" dirty="0"/>
              <a:t> </a:t>
            </a:r>
            <a:r>
              <a:rPr lang="en-GB" dirty="0"/>
              <a:t>with </a:t>
            </a:r>
            <a:r>
              <a:rPr lang="en-US" dirty="0"/>
              <a:t>"</a:t>
            </a:r>
            <a:r>
              <a:rPr lang="en-US" b="1" dirty="0"/>
              <a:t>*</a:t>
            </a:r>
            <a:r>
              <a:rPr lang="en-US" dirty="0"/>
              <a:t>",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equal</a:t>
            </a:r>
            <a:r>
              <a:rPr lang="en-US" dirty="0"/>
              <a:t> to the word's length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221566" y="3175096"/>
            <a:ext cx="76344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Linux, Windows</a:t>
            </a:r>
          </a:p>
          <a:p>
            <a:r>
              <a:rPr lang="en-US" dirty="0"/>
              <a:t>It is not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Linux</a:t>
            </a:r>
            <a:r>
              <a:rPr lang="en-US" dirty="0"/>
              <a:t>, it is GNU/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Linux</a:t>
            </a:r>
            <a:r>
              <a:rPr lang="en-US" dirty="0"/>
              <a:t>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Linux</a:t>
            </a:r>
            <a:r>
              <a:rPr lang="en-US" dirty="0"/>
              <a:t> is merely the kernel, while GNU adds the functionality.</a:t>
            </a:r>
            <a:r>
              <a:rPr lang="bg-BG" dirty="0"/>
              <a:t>..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9" name="Right Arrow 8"/>
          <p:cNvSpPr/>
          <p:nvPr/>
        </p:nvSpPr>
        <p:spPr>
          <a:xfrm rot="5400000">
            <a:off x="4636797" y="4621775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https://judge.softuni.bg/Contests/Practice/Index/320#2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217612" y="5219259"/>
            <a:ext cx="7634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It is not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*****</a:t>
            </a:r>
            <a:r>
              <a:rPr lang="en-US" dirty="0"/>
              <a:t>, it is GNU/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*****</a:t>
            </a:r>
            <a:r>
              <a:rPr lang="en-US" dirty="0"/>
              <a:t>.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*****</a:t>
            </a:r>
            <a:r>
              <a:rPr lang="en-US" dirty="0"/>
              <a:t> is merely the kernel, while GNU adds the functionality.</a:t>
            </a:r>
            <a:r>
              <a:rPr lang="bg-BG" dirty="0"/>
              <a:t>..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5730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77597" cy="1026459"/>
          </a:xfrm>
        </p:spPr>
        <p:txBody>
          <a:bodyPr/>
          <a:lstStyle/>
          <a:p>
            <a:r>
              <a:rPr lang="en-GB" dirty="0"/>
              <a:t>Solution: Text Filter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2" y="1066800"/>
            <a:ext cx="11353800" cy="55745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banWords = Console.ReadLine()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			.Split(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// ToDo: Add seprators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text = Console.ReadLine();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banWord in banWords)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if (text.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Contains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(banWord))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text = text.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Replace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(banWord, new string('*', 						banWord.Length));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Console.WriteLine(text);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7847012" y="2177580"/>
            <a:ext cx="3505200" cy="1702784"/>
          </a:xfrm>
          <a:prstGeom prst="wedgeRoundRectCallout">
            <a:avLst>
              <a:gd name="adj1" fmla="val -85178"/>
              <a:gd name="adj2" fmla="val 3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Contains(…)</a:t>
            </a:r>
            <a:r>
              <a:rPr lang="en-US" sz="2800" noProof="1">
                <a:solidFill>
                  <a:srgbClr val="FFFFFF"/>
                </a:solidFill>
              </a:rPr>
              <a:t> </a:t>
            </a:r>
            <a:r>
              <a:rPr lang="en-US" sz="2800" dirty="0">
                <a:solidFill>
                  <a:srgbClr val="FFFFFF"/>
                </a:solidFill>
              </a:rPr>
              <a:t>checks if string contains another string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082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Character Casing</a:t>
            </a:r>
            <a:endParaRPr lang="bg-BG" dirty="0"/>
          </a:p>
        </p:txBody>
      </p:sp>
      <p:sp>
        <p:nvSpPr>
          <p:cNvPr id="6113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Using the method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ToLower()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Using the method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ToUpper()</a:t>
            </a:r>
          </a:p>
        </p:txBody>
      </p:sp>
      <p:sp>
        <p:nvSpPr>
          <p:cNvPr id="611332" name="Rectangle 4"/>
          <p:cNvSpPr>
            <a:spLocks noChangeArrowheads="1"/>
          </p:cNvSpPr>
          <p:nvPr/>
        </p:nvSpPr>
        <p:spPr bwMode="auto">
          <a:xfrm>
            <a:off x="689550" y="1868055"/>
            <a:ext cx="10510261" cy="11695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alpha = "aBcDeFg";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lowerAlpha = alpha.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ToLower()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abcdefg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Console.WriteLine(lowerAlpha);</a:t>
            </a:r>
          </a:p>
        </p:txBody>
      </p:sp>
      <p:sp>
        <p:nvSpPr>
          <p:cNvPr id="611333" name="Rectangle 5"/>
          <p:cNvSpPr>
            <a:spLocks noChangeArrowheads="1"/>
          </p:cNvSpPr>
          <p:nvPr/>
        </p:nvSpPr>
        <p:spPr bwMode="auto">
          <a:xfrm>
            <a:off x="684211" y="3935849"/>
            <a:ext cx="10515599" cy="11695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alpha = "aBcDeFg";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upperAlpha = alpha.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ToUpper()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ABCDEFG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Console.WriteLine(upperAlpha);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36193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What is a String?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Manipulating Strings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Comparing, Concatenating, Searching</a:t>
            </a:r>
          </a:p>
          <a:p>
            <a:pPr lvl="1">
              <a:lnSpc>
                <a:spcPts val="4000"/>
              </a:lnSpc>
            </a:pPr>
            <a:r>
              <a:rPr lang="en-US" dirty="0"/>
              <a:t>Extracting Substrings, Splitting</a:t>
            </a: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en-US" dirty="0"/>
              <a:t>Building and Modifying Strings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Why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</a:t>
            </a:r>
            <a:r>
              <a:rPr lang="en-US" dirty="0"/>
              <a:t> Operator is Slow?</a:t>
            </a:r>
          </a:p>
          <a:p>
            <a:pPr lvl="1">
              <a:lnSpc>
                <a:spcPts val="4000"/>
              </a:lnSpc>
            </a:pPr>
            <a:r>
              <a:rPr lang="en-US" dirty="0"/>
              <a:t>Using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StringBuilder</a:t>
            </a:r>
            <a:r>
              <a:rPr lang="en-US" dirty="0"/>
              <a:t> Class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04212" y="1638368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355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379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str.Trim()</a:t>
            </a:r>
            <a:r>
              <a:rPr lang="en-US" sz="3000" noProof="1">
                <a:latin typeface="+mj-lt"/>
                <a:cs typeface="Consolas" pitchFamily="49" charset="0"/>
              </a:rPr>
              <a:t> – trims whitespaces at start and end of string</a:t>
            </a:r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Trim(params char[] chars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>
              <a:lnSpc>
                <a:spcPct val="100000"/>
              </a:lnSpc>
            </a:pPr>
            <a:endParaRPr lang="en-US" sz="3000" dirty="0">
              <a:latin typeface="Courier New" pitchFamily="49" charset="0"/>
            </a:endParaRPr>
          </a:p>
          <a:p>
            <a:pPr>
              <a:lnSpc>
                <a:spcPct val="100000"/>
              </a:lnSpc>
            </a:pPr>
            <a:endParaRPr lang="en-US" sz="3000" dirty="0">
              <a:latin typeface="Courier New" pitchFamily="49" charset="0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Trim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Start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  <a:r>
              <a:rPr lang="en-US" sz="3000" b="1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and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str.Trim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End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</p:txBody>
      </p:sp>
      <p:sp>
        <p:nvSpPr>
          <p:cNvPr id="637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Trimming White Space</a:t>
            </a:r>
            <a:endParaRPr lang="bg-BG" dirty="0"/>
          </a:p>
        </p:txBody>
      </p:sp>
      <p:sp>
        <p:nvSpPr>
          <p:cNvPr id="637956" name="Rectangle 4"/>
          <p:cNvSpPr>
            <a:spLocks noChangeArrowheads="1"/>
          </p:cNvSpPr>
          <p:nvPr/>
        </p:nvSpPr>
        <p:spPr bwMode="auto">
          <a:xfrm>
            <a:off x="684212" y="1830339"/>
            <a:ext cx="1059180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"    example of white space    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clean = s.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Trim()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Console.WriteLine(clean); // example of white space</a:t>
            </a:r>
          </a:p>
        </p:txBody>
      </p:sp>
      <p:sp>
        <p:nvSpPr>
          <p:cNvPr id="637958" name="Rectangle 6"/>
          <p:cNvSpPr>
            <a:spLocks noChangeArrowheads="1"/>
          </p:cNvSpPr>
          <p:nvPr/>
        </p:nvSpPr>
        <p:spPr bwMode="auto">
          <a:xfrm>
            <a:off x="684212" y="3693442"/>
            <a:ext cx="1059180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" \t\nHello!!! \n";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clean = s.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 ', ',' ,'!', '\n','\t');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Console.WriteLine(clean); // Hello</a:t>
            </a:r>
          </a:p>
        </p:txBody>
      </p:sp>
      <p:sp>
        <p:nvSpPr>
          <p:cNvPr id="637959" name="Rectangle 7"/>
          <p:cNvSpPr>
            <a:spLocks noChangeArrowheads="1"/>
          </p:cNvSpPr>
          <p:nvPr/>
        </p:nvSpPr>
        <p:spPr bwMode="auto">
          <a:xfrm>
            <a:off x="684212" y="5636277"/>
            <a:ext cx="10591800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"   C#   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clean = s.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TrimStart()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clean = "C#   ";</a:t>
            </a:r>
          </a:p>
        </p:txBody>
      </p:sp>
    </p:spTree>
    <p:extLst>
      <p:ext uri="{BB962C8B-B14F-4D97-AF65-F5344CB8AC3E}">
        <p14:creationId xmlns:p14="http://schemas.microsoft.com/office/powerpoint/2010/main" val="24530073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688256"/>
          </a:xfrm>
        </p:spPr>
        <p:txBody>
          <a:bodyPr/>
          <a:lstStyle/>
          <a:p>
            <a:r>
              <a:rPr lang="en-US" dirty="0"/>
              <a:t>Exercises in class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Operations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816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Building and Modifying Strings</a:t>
            </a:r>
            <a:endParaRPr lang="bg-BG" sz="4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1"/>
              <a:t>Using the StringBuilder Class</a:t>
            </a:r>
          </a:p>
        </p:txBody>
      </p:sp>
      <p:pic>
        <p:nvPicPr>
          <p:cNvPr id="31746" name="Picture 2" descr="http://www.rpwages.com/images/crane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5502" y="1734120"/>
            <a:ext cx="4617820" cy="2895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59495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79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StringBuilde</a:t>
            </a:r>
            <a:r>
              <a:rPr lang="en-US" dirty="0"/>
              <a:t>r: How It Works?</a:t>
            </a:r>
            <a:endParaRPr lang="bg-BG" dirty="0"/>
          </a:p>
        </p:txBody>
      </p:sp>
      <p:sp>
        <p:nvSpPr>
          <p:cNvPr id="673794" name="Rectangle 2"/>
          <p:cNvSpPr>
            <a:spLocks noGrp="1" noChangeArrowheads="1"/>
          </p:cNvSpPr>
          <p:nvPr>
            <p:ph idx="1"/>
          </p:nvPr>
        </p:nvSpPr>
        <p:spPr>
          <a:xfrm>
            <a:off x="303212" y="4114800"/>
            <a:ext cx="11506200" cy="248285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keeps a buffer memory, allocated </a:t>
            </a:r>
            <a:br>
              <a:rPr lang="en-US" dirty="0"/>
            </a:br>
            <a:r>
              <a:rPr lang="en-US" dirty="0"/>
              <a:t>in advance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Most operations use the buffer memory and do not</a:t>
            </a:r>
            <a:br>
              <a:rPr lang="en-US" dirty="0"/>
            </a:br>
            <a:r>
              <a:rPr lang="en-US" dirty="0"/>
              <a:t>allocate new objects</a:t>
            </a:r>
          </a:p>
        </p:txBody>
      </p:sp>
      <p:graphicFrame>
        <p:nvGraphicFramePr>
          <p:cNvPr id="673840" name="Group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730764"/>
              </p:ext>
            </p:extLst>
          </p:nvPr>
        </p:nvGraphicFramePr>
        <p:xfrm>
          <a:off x="3603569" y="1896281"/>
          <a:ext cx="5526088" cy="381000"/>
        </p:xfrm>
        <a:graphic>
          <a:graphicData uri="http://schemas.openxmlformats.org/drawingml/2006/table">
            <a:tbl>
              <a:tblPr/>
              <a:tblGrid>
                <a:gridCol w="36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6988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H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e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l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l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o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,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C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#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!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73831" name="AutoShape 39"/>
          <p:cNvSpPr>
            <a:spLocks/>
          </p:cNvSpPr>
          <p:nvPr/>
        </p:nvSpPr>
        <p:spPr bwMode="auto">
          <a:xfrm rot="16200000">
            <a:off x="5003772" y="935817"/>
            <a:ext cx="460375" cy="3244904"/>
          </a:xfrm>
          <a:prstGeom prst="leftBrace">
            <a:avLst>
              <a:gd name="adj1" fmla="val 72989"/>
              <a:gd name="adj2" fmla="val 50000"/>
            </a:avLst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wrap="none"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3832" name="AutoShape 40"/>
          <p:cNvSpPr>
            <a:spLocks/>
          </p:cNvSpPr>
          <p:nvPr/>
        </p:nvSpPr>
        <p:spPr bwMode="auto">
          <a:xfrm rot="16200000">
            <a:off x="7796185" y="1464508"/>
            <a:ext cx="460375" cy="2187521"/>
          </a:xfrm>
          <a:prstGeom prst="leftBrace">
            <a:avLst>
              <a:gd name="adj1" fmla="val 26178"/>
              <a:gd name="adj2" fmla="val 50000"/>
            </a:avLst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wrap="none"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3835" name="AutoShape 43"/>
          <p:cNvSpPr>
            <a:spLocks/>
          </p:cNvSpPr>
          <p:nvPr/>
        </p:nvSpPr>
        <p:spPr bwMode="auto">
          <a:xfrm rot="5400000" flipV="1">
            <a:off x="6196752" y="-1077900"/>
            <a:ext cx="331787" cy="5502275"/>
          </a:xfrm>
          <a:prstGeom prst="leftBrace">
            <a:avLst>
              <a:gd name="adj1" fmla="val 138198"/>
              <a:gd name="adj2" fmla="val 50000"/>
            </a:avLst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wrap="none"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1812" y="1803689"/>
            <a:ext cx="2847254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  <a:p>
            <a:pPr lvl="1">
              <a:spcBef>
                <a:spcPts val="1200"/>
              </a:spcBef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Length = 9</a:t>
            </a:r>
          </a:p>
          <a:p>
            <a:pPr lvl="1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Capacity = 15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22522" y="1004224"/>
            <a:ext cx="1274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Capacity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31420" y="2861908"/>
            <a:ext cx="1928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used buffer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(Length)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64372" y="2846518"/>
            <a:ext cx="1524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unused buffer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74682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7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000" noProof="1"/>
              <a:t>Use the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System.Text.StringBuilder</a:t>
            </a:r>
            <a:r>
              <a:rPr lang="en-US" sz="3000" noProof="1"/>
              <a:t> class for modifiable strings of characters: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sz="1500" noProof="1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noProof="1"/>
              <a:t>Use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noProof="1"/>
              <a:t>if you need to keep adding characters to a string</a:t>
            </a:r>
          </a:p>
        </p:txBody>
      </p:sp>
      <p:sp>
        <p:nvSpPr>
          <p:cNvPr id="6717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Changing the Contents of a String</a:t>
            </a:r>
            <a:endParaRPr lang="en-US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1748" name="Rectangle 4"/>
          <p:cNvSpPr>
            <a:spLocks noChangeArrowheads="1"/>
          </p:cNvSpPr>
          <p:nvPr/>
        </p:nvSpPr>
        <p:spPr bwMode="auto">
          <a:xfrm>
            <a:off x="760412" y="2208580"/>
            <a:ext cx="10591800" cy="36317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string ReverseString(string 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StringBuilder sb = new StringBuilder();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s.Length - 1; i &gt;= 0; i--)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sb.Append(s[i]);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   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3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sb.ToString();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23113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noProof="1"/>
              <a:t>StringBuilde</a:t>
            </a:r>
            <a:r>
              <a:rPr lang="en-US" dirty="0"/>
              <a:t>r Class</a:t>
            </a:r>
            <a:endParaRPr lang="bg-BG" dirty="0"/>
          </a:p>
        </p:txBody>
      </p:sp>
      <p:sp>
        <p:nvSpPr>
          <p:cNvPr id="674819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143001"/>
            <a:ext cx="11201400" cy="5383213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StringBuilder(int capacity)</a:t>
            </a:r>
            <a:r>
              <a:rPr lang="en-US" sz="3200" dirty="0"/>
              <a:t> constructor allocates in advance buffer of size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capacity</a:t>
            </a:r>
          </a:p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Capacity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holds the currently allocated space (in characters)</a:t>
            </a:r>
          </a:p>
          <a:p>
            <a:pPr>
              <a:lnSpc>
                <a:spcPct val="110000"/>
              </a:lnSpc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this[int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index]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(indexer in C#) gives access to the char value at given position</a:t>
            </a:r>
          </a:p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holds the length of the string in the buffer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63289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noProof="1"/>
              <a:t>StringBuilde</a:t>
            </a:r>
            <a:r>
              <a:rPr lang="en-US" dirty="0"/>
              <a:t>r Class (2)</a:t>
            </a:r>
            <a:endParaRPr lang="bg-BG" dirty="0"/>
          </a:p>
        </p:txBody>
      </p:sp>
      <p:sp>
        <p:nvSpPr>
          <p:cNvPr id="675843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990600"/>
            <a:ext cx="10972800" cy="5638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sb.Append(…)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US" sz="3000" noProof="1"/>
              <a:t>appends a string or another object after the last character in the buffer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sb.Remove(int startIndex, int length)</a:t>
            </a:r>
            <a:r>
              <a:rPr lang="en-US" sz="3000" noProof="1"/>
              <a:t> removes the characters in given range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sb.Insert(int index, string str)</a:t>
            </a:r>
            <a:r>
              <a:rPr lang="en-US" sz="3000" noProof="1"/>
              <a:t> inserts given string (or object) at given position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sb.Replace(string oldStr, string newStr)</a:t>
            </a:r>
            <a:r>
              <a:rPr lang="en-US" sz="3000" noProof="1">
                <a:latin typeface="+mj-lt"/>
              </a:rPr>
              <a:t> </a:t>
            </a:r>
            <a:r>
              <a:rPr lang="en-US" sz="3000" noProof="1"/>
              <a:t>replaces all occurrences of a substring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sb.ToString()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anose="020B0609020204030204" pitchFamily="49" charset="0"/>
              </a:rPr>
              <a:t> </a:t>
            </a:r>
            <a:r>
              <a:rPr lang="en-US" sz="3000" noProof="1"/>
              <a:t>converts the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sz="30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000" noProof="1"/>
              <a:t>to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13595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Demo: String concatenation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Given the code below try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optimize</a:t>
            </a:r>
            <a:r>
              <a:rPr lang="en-US" dirty="0"/>
              <a:t> it to go under 10 secs. </a:t>
            </a:r>
          </a:p>
          <a:p>
            <a:pPr lvl="1"/>
            <a:r>
              <a:rPr lang="en-US" dirty="0"/>
              <a:t>Do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</a:t>
            </a:r>
            <a:r>
              <a:rPr lang="en-US" dirty="0"/>
              <a:t> change the loop nor the Convert.ToString() method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3124200"/>
            <a:ext cx="4487102" cy="2362200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274" y="2974139"/>
            <a:ext cx="3543795" cy="9621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274" y="4836011"/>
            <a:ext cx="3543795" cy="93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16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Groups, Quantifiers, Anchors</a:t>
            </a:r>
          </a:p>
        </p:txBody>
      </p:sp>
      <p:pic>
        <p:nvPicPr>
          <p:cNvPr id="14" name="image2.jpeg"/>
          <p:cNvPicPr>
            <a:picLocks noGrp="1"/>
          </p:cNvPicPr>
          <p:nvPr>
            <p:ph type="pic" sz="quarter" idx="4294967295"/>
          </p:nvPr>
        </p:nvPicPr>
        <p:blipFill>
          <a:blip r:embed="rId3" cstate="print">
            <a:extLst/>
          </a:blip>
          <a:srcRect l="2237" r="2237"/>
          <a:stretch>
            <a:fillRect/>
          </a:stretch>
        </p:blipFill>
        <p:spPr>
          <a:xfrm>
            <a:off x="3351212" y="1828800"/>
            <a:ext cx="5027612" cy="2667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38045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[nvj]</a:t>
            </a:r>
            <a:r>
              <a:rPr lang="en-US" noProof="1"/>
              <a:t> matches any character that is either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noProof="1"/>
              <a:t> 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</a:p>
          <a:p>
            <a:pPr lvl="1"/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[^abc]</a:t>
            </a:r>
            <a:r>
              <a:rPr lang="en-US" noProof="1"/>
              <a:t> – matches any character that is not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noProof="1"/>
              <a:t> or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endParaRPr lang="bg-BG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bg-BG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0-9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US" sz="3000" noProof="1"/>
              <a:t> </a:t>
            </a:r>
            <a:r>
              <a:rPr lang="en-US" noProof="1"/>
              <a:t>- </a:t>
            </a:r>
            <a:r>
              <a:rPr lang="en-US" sz="3000" noProof="1"/>
              <a:t>Character range: </a:t>
            </a:r>
            <a:r>
              <a:rPr lang="bg-BG" sz="3000" noProof="1"/>
              <a:t>М</a:t>
            </a:r>
            <a:r>
              <a:rPr lang="en-US" noProof="1"/>
              <a:t>atches any digit frm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/>
              <a:t> to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</a:p>
          <a:p>
            <a:pPr lvl="1"/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Classes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1916789"/>
            <a:ext cx="10287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node.js v0.12.2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611" y="3200400"/>
            <a:ext cx="10287001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Abraham Lincoln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36612" y="4648200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 1519 Leonardo da Vinci died at the age of 67.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7892" y="2011680"/>
            <a:ext cx="18288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ed Rectangle 11"/>
          <p:cNvSpPr/>
          <p:nvPr/>
        </p:nvSpPr>
        <p:spPr>
          <a:xfrm>
            <a:off x="1746971" y="2019300"/>
            <a:ext cx="18288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3" name="Rounded Rectangle 12"/>
          <p:cNvSpPr/>
          <p:nvPr/>
        </p:nvSpPr>
        <p:spPr>
          <a:xfrm>
            <a:off x="2267554" y="2011680"/>
            <a:ext cx="18288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4" name="Rounded Rectangle 13"/>
          <p:cNvSpPr/>
          <p:nvPr/>
        </p:nvSpPr>
        <p:spPr>
          <a:xfrm>
            <a:off x="1293812" y="3290416"/>
            <a:ext cx="1524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5" name="Rounded Rectangle 14"/>
          <p:cNvSpPr/>
          <p:nvPr/>
        </p:nvSpPr>
        <p:spPr>
          <a:xfrm>
            <a:off x="1607207" y="3290416"/>
            <a:ext cx="139764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Rounded Rectangle 15"/>
          <p:cNvSpPr/>
          <p:nvPr/>
        </p:nvSpPr>
        <p:spPr>
          <a:xfrm>
            <a:off x="1952646" y="3290416"/>
            <a:ext cx="139764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Rounded Rectangle 16"/>
          <p:cNvSpPr/>
          <p:nvPr/>
        </p:nvSpPr>
        <p:spPr>
          <a:xfrm>
            <a:off x="2256585" y="3284930"/>
            <a:ext cx="524695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Rounded Rectangle 17"/>
          <p:cNvSpPr/>
          <p:nvPr/>
        </p:nvSpPr>
        <p:spPr>
          <a:xfrm>
            <a:off x="936856" y="3284931"/>
            <a:ext cx="1524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Rounded Rectangle 18"/>
          <p:cNvSpPr/>
          <p:nvPr/>
        </p:nvSpPr>
        <p:spPr>
          <a:xfrm>
            <a:off x="2956589" y="3284931"/>
            <a:ext cx="524695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0" name="Rounded Rectangle 19"/>
          <p:cNvSpPr/>
          <p:nvPr/>
        </p:nvSpPr>
        <p:spPr>
          <a:xfrm>
            <a:off x="1385280" y="4732731"/>
            <a:ext cx="758924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1" name="Rounded Rectangle 20"/>
          <p:cNvSpPr/>
          <p:nvPr/>
        </p:nvSpPr>
        <p:spPr>
          <a:xfrm>
            <a:off x="8468804" y="4739317"/>
            <a:ext cx="3810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0282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 (2)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514350" indent="-514350">
              <a:lnSpc>
                <a:spcPts val="4000"/>
              </a:lnSpc>
              <a:buFont typeface="+mj-lt"/>
              <a:buAutoNum type="arabicPeriod" startAt="4"/>
            </a:pPr>
            <a:r>
              <a:rPr lang="en-US" dirty="0"/>
              <a:t>Regular Expressions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Characters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Operators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Constructs</a:t>
            </a:r>
            <a:endParaRPr lang="bg-BG" dirty="0"/>
          </a:p>
          <a:p>
            <a:pPr marL="514350" indent="-514350">
              <a:lnSpc>
                <a:spcPts val="4000"/>
              </a:lnSpc>
              <a:buFont typeface="+mj-lt"/>
              <a:buAutoNum type="arabicPeriod" startAt="4"/>
            </a:pPr>
            <a:r>
              <a:rPr lang="en-US" dirty="0"/>
              <a:t>Regular Expressions in C#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04212" y="1638368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8238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word character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-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Matches any non-word character (the 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\w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)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white-space character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 – Matches any non-white-space character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</a:t>
            </a:r>
            <a:r>
              <a:rPr lang="en-US" noProof="1">
                <a:cs typeface="Consolas" panose="020B0609020204030204" pitchFamily="49" charset="0"/>
              </a:rPr>
              <a:t>)</a:t>
            </a:r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>
                <a:cs typeface="Consolas" panose="020B0609020204030204" pitchFamily="49" charset="0"/>
              </a:rPr>
              <a:t>–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Matches any decimal digit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 – Matches any non-decimal digit (opposite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\d</a:t>
            </a:r>
            <a:r>
              <a:rPr lang="en-US" noProof="1"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Classes (</a:t>
            </a:r>
            <a:r>
              <a:rPr lang="bg-BG" dirty="0"/>
              <a:t>2</a:t>
            </a:r>
            <a:r>
              <a:rPr lang="en-US" dirty="0"/>
              <a:t>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34644" y="1908661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aBcd 09_ &amp;*^ 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Ю-Я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760412" y="3246612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aBcd 09_ &amp;*^ 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Ю-Я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823350" y="1993192"/>
            <a:ext cx="70251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1" name="Rounded Rectangle 30"/>
          <p:cNvSpPr/>
          <p:nvPr/>
        </p:nvSpPr>
        <p:spPr>
          <a:xfrm>
            <a:off x="1679955" y="2005587"/>
            <a:ext cx="51424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2" name="Rounded Rectangle 31"/>
          <p:cNvSpPr/>
          <p:nvPr/>
        </p:nvSpPr>
        <p:spPr>
          <a:xfrm>
            <a:off x="1525870" y="3331143"/>
            <a:ext cx="154086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3" name="Rounded Rectangle 32"/>
          <p:cNvSpPr/>
          <p:nvPr/>
        </p:nvSpPr>
        <p:spPr>
          <a:xfrm>
            <a:off x="2225507" y="3331142"/>
            <a:ext cx="1354305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8232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200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zero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more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times</a:t>
            </a:r>
          </a:p>
          <a:p>
            <a:pPr>
              <a:lnSpc>
                <a:spcPct val="100000"/>
              </a:lnSpc>
            </a:pPr>
            <a:endParaRPr lang="en-US" noProof="1">
              <a:latin typeface="+mj-lt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  <a:spcAft>
                <a:spcPts val="200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one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more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times</a:t>
            </a:r>
          </a:p>
          <a:p>
            <a:pPr>
              <a:lnSpc>
                <a:spcPct val="100000"/>
              </a:lnSpc>
            </a:pP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Matches the previous element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zero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or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one 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time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56212" y="179896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256212" y="480780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36612" y="1974727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\+\d*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36612" y="3499352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\+\d+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256212" y="3283803"/>
            <a:ext cx="28956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+359885976002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836612" y="4832304"/>
            <a:ext cx="2895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\+\d?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56651" y="1956038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87824" y="3466110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187824" y="483230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5355172" y="1886335"/>
            <a:ext cx="218704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5" name="Rounded Rectangle 24"/>
          <p:cNvSpPr/>
          <p:nvPr/>
        </p:nvSpPr>
        <p:spPr>
          <a:xfrm>
            <a:off x="5332411" y="2236937"/>
            <a:ext cx="188433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6" name="Rounded Rectangle 25"/>
          <p:cNvSpPr/>
          <p:nvPr/>
        </p:nvSpPr>
        <p:spPr>
          <a:xfrm>
            <a:off x="5332411" y="3406700"/>
            <a:ext cx="218704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7" name="Rounded Rectangle 26"/>
          <p:cNvSpPr/>
          <p:nvPr/>
        </p:nvSpPr>
        <p:spPr>
          <a:xfrm>
            <a:off x="5347912" y="4916835"/>
            <a:ext cx="365500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8" name="Rounded Rectangle 27"/>
          <p:cNvSpPr/>
          <p:nvPr/>
        </p:nvSpPr>
        <p:spPr>
          <a:xfrm>
            <a:off x="5347912" y="5238541"/>
            <a:ext cx="188433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321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Escapes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you will need to look for special characters like new lines or tabulations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684212" y="3352800"/>
            <a:ext cx="103632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Name:	Peter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Phone: +359882042353</a:t>
            </a:r>
          </a:p>
        </p:txBody>
      </p:sp>
      <p:sp>
        <p:nvSpPr>
          <p:cNvPr id="21" name="AutoShape 7"/>
          <p:cNvSpPr>
            <a:spLocks noChangeArrowheads="1"/>
          </p:cNvSpPr>
          <p:nvPr/>
        </p:nvSpPr>
        <p:spPr bwMode="auto">
          <a:xfrm>
            <a:off x="608012" y="2492610"/>
            <a:ext cx="2802504" cy="609600"/>
          </a:xfrm>
          <a:prstGeom prst="wedgeRoundRectCallout">
            <a:avLst>
              <a:gd name="adj1" fmla="val -6957"/>
              <a:gd name="adj2" fmla="val 11779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This is a “tab”</a:t>
            </a:r>
          </a:p>
        </p:txBody>
      </p:sp>
      <p:sp>
        <p:nvSpPr>
          <p:cNvPr id="22" name="AutoShape 7"/>
          <p:cNvSpPr>
            <a:spLocks noChangeArrowheads="1"/>
          </p:cNvSpPr>
          <p:nvPr/>
        </p:nvSpPr>
        <p:spPr bwMode="auto">
          <a:xfrm>
            <a:off x="3828114" y="2362200"/>
            <a:ext cx="2875897" cy="740010"/>
          </a:xfrm>
          <a:prstGeom prst="wedgeRoundRectCallout">
            <a:avLst>
              <a:gd name="adj1" fmla="val -79049"/>
              <a:gd name="adj2" fmla="val 11459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Then we have a new line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684212" y="5562600"/>
            <a:ext cx="4648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Name:\t\w+\nPhone:\s*\+\d+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717458" y="3409406"/>
            <a:ext cx="2187040" cy="358892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5" name="Rounded Rectangle 24"/>
          <p:cNvSpPr/>
          <p:nvPr/>
        </p:nvSpPr>
        <p:spPr>
          <a:xfrm>
            <a:off x="717458" y="3778567"/>
            <a:ext cx="3471954" cy="358892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6" name="Rounded Rectangle 25"/>
          <p:cNvSpPr/>
          <p:nvPr/>
        </p:nvSpPr>
        <p:spPr>
          <a:xfrm>
            <a:off x="1553685" y="3352797"/>
            <a:ext cx="470854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7" name="Rounded Rectangle 26"/>
          <p:cNvSpPr/>
          <p:nvPr/>
        </p:nvSpPr>
        <p:spPr>
          <a:xfrm>
            <a:off x="1598612" y="5562600"/>
            <a:ext cx="381000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8" name="Rounded Rectangle 27"/>
          <p:cNvSpPr/>
          <p:nvPr/>
        </p:nvSpPr>
        <p:spPr>
          <a:xfrm>
            <a:off x="2438784" y="5566954"/>
            <a:ext cx="381000" cy="461665"/>
          </a:xfrm>
          <a:prstGeom prst="roundRect">
            <a:avLst/>
          </a:prstGeom>
          <a:solidFill>
            <a:srgbClr val="FFFF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9" name="Rounded Rectangle 28"/>
          <p:cNvSpPr/>
          <p:nvPr/>
        </p:nvSpPr>
        <p:spPr>
          <a:xfrm>
            <a:off x="2772885" y="3352797"/>
            <a:ext cx="273527" cy="461665"/>
          </a:xfrm>
          <a:prstGeom prst="roundRect">
            <a:avLst/>
          </a:prstGeom>
          <a:solidFill>
            <a:srgbClr val="FFFF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188815" y="4419600"/>
            <a:ext cx="11958820" cy="833812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can use character escapes in our RegEx like that: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635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^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The match must start at the beginning of the string or line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The match must occur at the end of the string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noProof="1">
                <a:latin typeface="+mj-lt"/>
                <a:cs typeface="Consolas" panose="020B0609020204030204" pitchFamily="49" charset="0"/>
              </a:rPr>
              <a:t>Example – username validation pattern:</a:t>
            </a: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noProof="1">
              <a:latin typeface="+mj-lt"/>
              <a:cs typeface="Consolas" panose="020B0609020204030204" pitchFamily="49" charset="0"/>
            </a:endParaRPr>
          </a:p>
          <a:p>
            <a:pPr lvl="2">
              <a:spcBef>
                <a:spcPts val="1500"/>
              </a:spcBef>
            </a:pPr>
            <a:r>
              <a:rPr lang="en-US" noProof="1">
                <a:latin typeface="+mj-lt"/>
                <a:cs typeface="Consolas" panose="020B0609020204030204" pitchFamily="49" charset="0"/>
              </a:rPr>
              <a:t>Note: Test one by one,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$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asserts string end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Anchors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7618412" y="2590800"/>
            <a:ext cx="2438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^\w{6,12}$</a:t>
            </a: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912812" y="3243801"/>
            <a:ext cx="10287000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jeff_butt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short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johnny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too_long_username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!lleg@l_ch@rs</a:t>
            </a:r>
          </a:p>
        </p:txBody>
      </p:sp>
      <p:pic>
        <p:nvPicPr>
          <p:cNvPr id="1026" name="Picture 2" descr="http://to-hatch.co.uk/wp-content/uploads/2011/09/shutterstock_80294515-578x38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016" y="3252540"/>
            <a:ext cx="2755954" cy="182141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/>
          <p:cNvSpPr/>
          <p:nvPr/>
        </p:nvSpPr>
        <p:spPr>
          <a:xfrm>
            <a:off x="989010" y="3358071"/>
            <a:ext cx="1524001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Rounded Rectangle 10"/>
          <p:cNvSpPr/>
          <p:nvPr/>
        </p:nvSpPr>
        <p:spPr>
          <a:xfrm>
            <a:off x="989010" y="4082236"/>
            <a:ext cx="1066802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45288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Problem: Match full name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You are given a sequence of words</a:t>
            </a:r>
          </a:p>
          <a:p>
            <a:pPr lvl="1"/>
            <a:r>
              <a:rPr lang="en-US" dirty="0"/>
              <a:t>Find those who are full names</a:t>
            </a:r>
          </a:p>
          <a:p>
            <a:pPr lvl="1"/>
            <a:r>
              <a:rPr lang="en-US" dirty="0"/>
              <a:t>You can use </a:t>
            </a:r>
            <a:r>
              <a:rPr lang="en-US" dirty="0" err="1">
                <a:hlinkClick r:id="rId3"/>
              </a:rPr>
              <a:t>RegXr</a:t>
            </a:r>
            <a:r>
              <a:rPr lang="en-US" dirty="0"/>
              <a:t> or </a:t>
            </a:r>
            <a:r>
              <a:rPr lang="en-US" dirty="0">
                <a:hlinkClick r:id="rId4"/>
              </a:rPr>
              <a:t>Regex101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12" y="4084172"/>
            <a:ext cx="8792802" cy="1781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212" y="1722927"/>
            <a:ext cx="1295581" cy="41915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2667000"/>
            <a:ext cx="2898801" cy="71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73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(subexpression)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- captures the matched subexpression and assigns it a number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(?:subexpression)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sz="3200" noProof="1">
                <a:cs typeface="Consolas" panose="020B0609020204030204" pitchFamily="49" charset="0"/>
              </a:rPr>
              <a:t>–</a:t>
            </a:r>
            <a:r>
              <a:rPr lang="en-US" noProof="1">
                <a:cs typeface="Consolas" panose="020B0609020204030204" pitchFamily="49" charset="0"/>
              </a:rPr>
              <a:t> Defines a non-capturing group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Constructs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2811" y="2438400"/>
            <a:ext cx="349293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\d{2}-(\w{3})-\d{4}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332412" y="2469177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22-Jan-2015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84641" y="2407622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17143" y="2547143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Rounded Rectangle 17"/>
          <p:cNvSpPr/>
          <p:nvPr/>
        </p:nvSpPr>
        <p:spPr>
          <a:xfrm>
            <a:off x="5942012" y="2469177"/>
            <a:ext cx="470854" cy="461665"/>
          </a:xfrm>
          <a:prstGeom prst="roundRect">
            <a:avLst/>
          </a:prstGeom>
          <a:solidFill>
            <a:srgbClr val="FF0000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836612" y="3972115"/>
            <a:ext cx="4191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^(?:Hi|hello),\s*(\w+)$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6042638" y="3972115"/>
            <a:ext cx="2133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Hi, Peter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230325" y="3944662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23" name="Rounded Rectangle 8"/>
          <p:cNvSpPr/>
          <p:nvPr/>
        </p:nvSpPr>
        <p:spPr>
          <a:xfrm>
            <a:off x="6780213" y="4089646"/>
            <a:ext cx="914400" cy="246599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25296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Backreference</a:t>
            </a:r>
            <a:r>
              <a:rPr lang="en-US" dirty="0"/>
              <a:t> Constructs</a:t>
            </a:r>
          </a:p>
        </p:txBody>
      </p:sp>
      <p:pic>
        <p:nvPicPr>
          <p:cNvPr id="10242" name="Picture 2" descr="http://i.stack.imgur.com/QCG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1860" y="2406861"/>
            <a:ext cx="4067175" cy="197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359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\number</a:t>
            </a:r>
            <a:r>
              <a:rPr lang="en-US" noProof="1">
                <a:cs typeface="Consolas" panose="020B0609020204030204" pitchFamily="49" charset="0"/>
              </a:rPr>
              <a:t> – matches the value of a numbered subexpression</a:t>
            </a: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\k&lt;name&gt;</a:t>
            </a:r>
            <a:r>
              <a:rPr lang="en-US" noProof="1">
                <a:cs typeface="Consolas" panose="020B0609020204030204" pitchFamily="49" charset="0"/>
              </a:rPr>
              <a:t> – matches the value of a named expression</a:t>
            </a: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cs typeface="Consolas" panose="020B0609020204030204" pitchFamily="49" charset="0"/>
            </a:endParaRP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Backreference Constructs</a:t>
            </a: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806816" y="1980659"/>
            <a:ext cx="48006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)\d{2}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\1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\d{4}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6170612" y="1766458"/>
            <a:ext cx="1917438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05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08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616095" y="1957229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37" name="Rectangle 36"/>
          <p:cNvSpPr>
            <a:spLocks noChangeArrowheads="1"/>
          </p:cNvSpPr>
          <p:nvPr/>
        </p:nvSpPr>
        <p:spPr bwMode="auto">
          <a:xfrm>
            <a:off x="806815" y="4900064"/>
            <a:ext cx="6125797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\d{2}(?&lt;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&gt;-|\/)\d{2}\k&lt;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&gt;\d{4}</a:t>
            </a:r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7715729" y="4755033"/>
            <a:ext cx="1917438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05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08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2016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161212" y="4900064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193135" y="1857532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Rounded Rectangle 15"/>
          <p:cNvSpPr/>
          <p:nvPr/>
        </p:nvSpPr>
        <p:spPr>
          <a:xfrm>
            <a:off x="6191581" y="2211491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Rounded Rectangle 16"/>
          <p:cNvSpPr/>
          <p:nvPr/>
        </p:nvSpPr>
        <p:spPr>
          <a:xfrm>
            <a:off x="7717283" y="4861469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Rounded Rectangle 17"/>
          <p:cNvSpPr/>
          <p:nvPr/>
        </p:nvSpPr>
        <p:spPr>
          <a:xfrm>
            <a:off x="7715729" y="5215428"/>
            <a:ext cx="1896469" cy="292601"/>
          </a:xfrm>
          <a:prstGeom prst="roundRect">
            <a:avLst/>
          </a:prstGeom>
          <a:solidFill>
            <a:srgbClr val="F6A35E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9253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Playing with RegEx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Exercises in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5876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Built-In Regex Classes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523" y="1524000"/>
            <a:ext cx="7839850" cy="31601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59964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#Tech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6125403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noProof="1"/>
              <a:t># supports a built-in regular expression class -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Regex</a:t>
            </a:r>
          </a:p>
          <a:p>
            <a:pPr lvl="1"/>
            <a:r>
              <a:rPr lang="en-US" sz="3000" noProof="1">
                <a:latin typeface="+mj-lt"/>
                <a:cs typeface="Consolas" panose="020B0609020204030204" pitchFamily="49" charset="0"/>
              </a:rPr>
              <a:t>Located in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System.Text.RegularExpressions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 namespace</a:t>
            </a:r>
          </a:p>
          <a:p>
            <a:pPr lvl="1"/>
            <a:endParaRPr lang="en-US" sz="3000" noProof="1">
              <a:latin typeface="+mj-lt"/>
              <a:cs typeface="Consolas" panose="020B0609020204030204" pitchFamily="49" charset="0"/>
            </a:endParaRPr>
          </a:p>
          <a:p>
            <a:pPr lvl="1"/>
            <a:endParaRPr lang="en-US" sz="3000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2514600"/>
            <a:ext cx="10439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string pattern = @"A\w+";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regex = new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Regex(pattern)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7087785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IsMatch(string text)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determines whether the text matches the pattern 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Validating String By Pattern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2438400"/>
            <a:ext cx="10439400" cy="28931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text = "Today is 2015-05-11";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pattern = @"\d{4}-\d{2}-\d{2}";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Regex regex = new Regex(pattern);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bool</a:t>
            </a: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 containsValidDate = regex.</a:t>
            </a:r>
            <a:r>
              <a:rPr lang="en-US" sz="26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IsMatch</a:t>
            </a: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Console.WriteLine(containsValidDate); // True</a:t>
            </a:r>
          </a:p>
        </p:txBody>
      </p:sp>
    </p:spTree>
    <p:extLst>
      <p:ext uri="{BB962C8B-B14F-4D97-AF65-F5344CB8AC3E}">
        <p14:creationId xmlns:p14="http://schemas.microsoft.com/office/powerpoint/2010/main" val="42131784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Match(string text)</a:t>
            </a:r>
            <a:r>
              <a:rPr lang="en-US" noProof="1">
                <a:latin typeface="+mj-lt"/>
                <a:cs typeface="Consolas" panose="020B0609020204030204" pitchFamily="49" charset="0"/>
              </a:rPr>
              <a:t> – </a:t>
            </a:r>
            <a:r>
              <a:rPr lang="en-US" noProof="1">
                <a:cs typeface="Consolas" panose="020B0609020204030204" pitchFamily="49" charset="0"/>
              </a:rPr>
              <a:t>returns the first match that corresponds to the pattern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for a Single Match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2486284"/>
            <a:ext cx="10439400" cy="3416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text = "Nakov: 123";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pattern = @"([A-Z][a-z]+): (\d+)";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Regex regex = new Regex(pattern);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Match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match = regex.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Match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Console.WriteLine(match.Groups.Count); // 3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Console.WriteLine("Matched text: \"{0}\"", match.Groups[0]);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Console.WriteLine("Name: {0}", match.Groups[1]); // Nakov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Console.WriteLine("Number: {0}", match.Groups[2]); // 123</a:t>
            </a:r>
          </a:p>
        </p:txBody>
      </p:sp>
    </p:spTree>
    <p:extLst>
      <p:ext uri="{BB962C8B-B14F-4D97-AF65-F5344CB8AC3E}">
        <p14:creationId xmlns:p14="http://schemas.microsoft.com/office/powerpoint/2010/main" val="1543363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Matches(string text)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 – </a:t>
            </a:r>
            <a:r>
              <a:rPr lang="en-US" sz="3000" noProof="1">
                <a:cs typeface="Consolas" panose="020B0609020204030204" pitchFamily="49" charset="0"/>
              </a:rPr>
              <a:t>returns a collection of matching strings that correspond to the pattern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for Matches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4212" y="2261901"/>
            <a:ext cx="10439400" cy="40934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text = "Nakov: 123, Branson: 456";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pattern = @"([A-Z][a-z]+): (\d+)";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Regex regex = new Regex(pattern);</a:t>
            </a:r>
            <a:endParaRPr lang="en-US" sz="20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MatchCollection</a:t>
            </a: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 matches = regex.</a:t>
            </a:r>
            <a:r>
              <a:rPr lang="en-US" sz="20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Matches</a:t>
            </a: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(text, 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Console.WriteLine("Found {0} matches", matches.Count);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foreach (</a:t>
            </a:r>
            <a:r>
              <a:rPr lang="en-US" sz="20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Match</a:t>
            </a: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 match in </a:t>
            </a:r>
            <a:r>
              <a:rPr lang="en-US" sz="20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matches</a:t>
            </a: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    Console.WriteLine("Name: {0}", match.Groups[1]);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// Found 2 matches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// Name: Nakov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// Name: Branson</a:t>
            </a:r>
          </a:p>
        </p:txBody>
      </p:sp>
    </p:spTree>
    <p:extLst>
      <p:ext uri="{BB962C8B-B14F-4D97-AF65-F5344CB8AC3E}">
        <p14:creationId xmlns:p14="http://schemas.microsoft.com/office/powerpoint/2010/main" val="40448015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Replace(string text, string replacement)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 – </a:t>
            </a:r>
            <a:r>
              <a:rPr lang="en-US" sz="3000" noProof="1">
                <a:cs typeface="Consolas" panose="020B0609020204030204" pitchFamily="49" charset="0"/>
              </a:rPr>
              <a:t>replaces all strings that match the pattern with the provided replacement</a:t>
            </a:r>
          </a:p>
          <a:p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Replacing With Regex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46181" y="2261901"/>
            <a:ext cx="10693285" cy="32778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text = "Nakov: 123, Branson: 456";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pattern = @"\d{3}";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replacement = "999";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3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Regex regex = new Regex(pattern);</a:t>
            </a:r>
            <a:endParaRPr lang="en-US" sz="23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result = regex.</a:t>
            </a:r>
            <a:r>
              <a:rPr lang="en-US" sz="2300" b="1" kern="12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Replace</a:t>
            </a: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(text, replacement);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300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Console.WriteLine(result);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Nakov: 999, Branson: 999</a:t>
            </a:r>
          </a:p>
        </p:txBody>
      </p:sp>
    </p:spTree>
    <p:extLst>
      <p:ext uri="{BB962C8B-B14F-4D97-AF65-F5344CB8AC3E}">
        <p14:creationId xmlns:p14="http://schemas.microsoft.com/office/powerpoint/2010/main" val="8633843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Problem: Replace &lt;a&gt; tag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You are given a html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text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Replace all &lt;a&gt; tags in it with [URL].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https://judge.softuni.bg/Contests/Practice/Index/320#7</a:t>
            </a:r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221566" y="2859066"/>
            <a:ext cx="7634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bg-BG" dirty="0"/>
              <a:t>&lt;ul&gt; &lt;li&gt; &lt;a href=</a:t>
            </a:r>
            <a:r>
              <a:rPr lang="bg-BG" b="1" dirty="0"/>
              <a:t>"http://softuni.bg"</a:t>
            </a:r>
            <a:r>
              <a:rPr lang="bg-BG" dirty="0"/>
              <a:t>&gt;SoftUni&lt;/a&gt;</a:t>
            </a:r>
          </a:p>
          <a:p>
            <a:r>
              <a:rPr lang="bg-BG" dirty="0"/>
              <a:t> &lt;/li&gt; &lt;/ul&gt;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5400000">
            <a:off x="4812363" y="4121079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217612" y="4903229"/>
            <a:ext cx="7634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bg-BG" dirty="0"/>
              <a:t>&lt;ul&gt; &lt;li&gt; </a:t>
            </a:r>
            <a:r>
              <a:rPr lang="bg-BG" b="1" dirty="0"/>
              <a:t>[URL </a:t>
            </a:r>
            <a:r>
              <a:rPr lang="bg-BG" dirty="0" err="1"/>
              <a:t>href</a:t>
            </a:r>
            <a:r>
              <a:rPr lang="bg-BG" dirty="0"/>
              <a:t>=</a:t>
            </a:r>
            <a:r>
              <a:rPr lang="bg-BG" b="1" dirty="0"/>
              <a:t>"http://softuni.bg"</a:t>
            </a:r>
            <a:r>
              <a:rPr lang="en-US" b="1" dirty="0"/>
              <a:t>]</a:t>
            </a:r>
            <a:r>
              <a:rPr lang="bg-BG" dirty="0"/>
              <a:t>SoftUni</a:t>
            </a:r>
            <a:r>
              <a:rPr lang="bg-BG" b="1" dirty="0"/>
              <a:t>[/URL]</a:t>
            </a:r>
          </a:p>
          <a:p>
            <a:r>
              <a:rPr lang="bg-BG" dirty="0"/>
              <a:t> &lt;/li&gt;&lt;/ul&gt;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612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77597" cy="1026459"/>
          </a:xfrm>
        </p:spPr>
        <p:txBody>
          <a:bodyPr/>
          <a:lstStyle/>
          <a:p>
            <a:r>
              <a:rPr lang="en-GB" dirty="0"/>
              <a:t>Solution: Replace &lt;a&gt; tag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2" y="1066800"/>
            <a:ext cx="11353800" cy="53160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string text = Console.ReadLine();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while (text != "end")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{</a:t>
            </a:r>
          </a:p>
          <a:p>
            <a:r>
              <a:rPr lang="sv-SE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string pattern =</a:t>
            </a:r>
          </a:p>
          <a:p>
            <a:r>
              <a:rPr lang="sv-SE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			</a:t>
            </a:r>
            <a:r>
              <a:rPr lang="sv-SE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@"&lt;a.*?href.*?=(.*)&gt;(.*?)&lt;\/a&gt;"</a:t>
            </a:r>
            <a:r>
              <a:rPr lang="sv-SE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; 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string replace = @"[URL href=$1]$2[/URL]";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string replaced = Regex.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Replace</a:t>
            </a:r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(text, pattern,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                                           replace);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Console.WriteLine(replaced);</a:t>
            </a:r>
          </a:p>
          <a:p>
            <a:endParaRPr lang="en-US" sz="28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  text = Console.ReadLine();</a:t>
            </a:r>
          </a:p>
          <a:p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}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3063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Split(string text)</a:t>
            </a:r>
            <a:r>
              <a:rPr lang="en-US" noProof="1">
                <a:latin typeface="+mj-lt"/>
              </a:rPr>
              <a:t> – splits the text by the pattern</a:t>
            </a:r>
          </a:p>
          <a:p>
            <a:pPr lvl="1"/>
            <a:r>
              <a:rPr lang="en-US" noProof="1">
                <a:latin typeface="+mj-lt"/>
              </a:rPr>
              <a:t>Returns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string[]</a:t>
            </a:r>
            <a:r>
              <a:rPr lang="en-US" noProof="1">
                <a:latin typeface="+mj-lt"/>
              </a:rPr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With Regex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903" y="2667000"/>
            <a:ext cx="10693285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text = "1   2 3      4";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 pattern = @"\s+";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kern="120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string[] results = Regex.Split(text, pattern);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kern="120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rPr>
              <a:t>Console.WriteLine(string.Join(", ", results)); // 1, 2, 3, 4</a:t>
            </a:r>
          </a:p>
        </p:txBody>
      </p:sp>
    </p:spTree>
    <p:extLst>
      <p:ext uri="{BB962C8B-B14F-4D97-AF65-F5344CB8AC3E}">
        <p14:creationId xmlns:p14="http://schemas.microsoft.com/office/powerpoint/2010/main" val="5451000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Built-in RegEx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Exercises in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586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Strings are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  <a:r>
              <a:rPr lang="en-US" sz="3600" dirty="0"/>
              <a:t> sequences of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/>
              <a:t>characters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noProof="1"/>
              <a:t>Changes to the string create a new object, </a:t>
            </a:r>
          </a:p>
          <a:p>
            <a:pPr marL="377887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noProof="1"/>
              <a:t>instead of modifying the old one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StringBuilder</a:t>
            </a:r>
            <a:r>
              <a:rPr lang="en-US" noProof="1"/>
              <a:t> offers good performance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Regular expressions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describe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patterns</a:t>
            </a:r>
            <a:r>
              <a:rPr lang="en-US" dirty="0"/>
              <a:t> for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/>
              <a:t>searching through text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/>
              <a:t>Define special characters, operators and 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sz="3200" dirty="0"/>
              <a:t>constructs for building complex patterns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2426312"/>
            <a:ext cx="318413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3407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Strings are represented by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System.String</a:t>
            </a:r>
            <a:r>
              <a:rPr lang="en-US" sz="3200" dirty="0"/>
              <a:t> objects in .NET Framework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sz="3600" dirty="0"/>
              <a:t>String objects contain an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sz="3600" dirty="0"/>
              <a:t>(read-only) sequence of characters</a:t>
            </a:r>
          </a:p>
          <a:p>
            <a:r>
              <a:rPr lang="en-US" sz="3600" dirty="0"/>
              <a:t>Before initializing, a string variable has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  <a:cs typeface="Consolas" pitchFamily="49" charset="0"/>
              </a:rPr>
              <a:t>null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3600" dirty="0"/>
              <a:t>value</a:t>
            </a:r>
          </a:p>
          <a:p>
            <a:endParaRPr lang="en-US" sz="3200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String?</a:t>
            </a:r>
          </a:p>
        </p:txBody>
      </p:sp>
    </p:spTree>
    <p:extLst>
      <p:ext uri="{BB962C8B-B14F-4D97-AF65-F5344CB8AC3E}">
        <p14:creationId xmlns:p14="http://schemas.microsoft.com/office/powerpoint/2010/main" val="7631600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09376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5840" y="1255208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55208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276030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16" name="Picture 15">
            <a:hlinkClick r:id="rId22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995783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1889673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6"/>
              </a:rPr>
              <a:t>C# Part 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 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8"/>
              </a:rPr>
              <a:t>C# Part II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9992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906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8" name="Rectangle 6"/>
          <p:cNvSpPr>
            <a:spLocks noGrp="1" noChangeArrowheads="1"/>
          </p:cNvSpPr>
          <p:nvPr>
            <p:ph type="title"/>
          </p:nvPr>
        </p:nvSpPr>
        <p:spPr>
          <a:xfrm>
            <a:off x="1626222" y="4441336"/>
            <a:ext cx="8938472" cy="820600"/>
          </a:xfrm>
          <a:noFill/>
          <a:ln/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Manipulating Strings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6222" y="5287510"/>
            <a:ext cx="8938472" cy="1339204"/>
          </a:xfrm>
        </p:spPr>
        <p:txBody>
          <a:bodyPr/>
          <a:lstStyle/>
          <a:p>
            <a:r>
              <a:rPr lang="en-US" dirty="0"/>
              <a:t>Comparing, Concatenating, Searching, Extracting Substrings, Splitting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198812" y="914400"/>
            <a:ext cx="7255266" cy="3255249"/>
            <a:chOff x="1598108" y="2993151"/>
            <a:chExt cx="7255266" cy="3255249"/>
          </a:xfrm>
        </p:grpSpPr>
        <p:pic>
          <p:nvPicPr>
            <p:cNvPr id="60417" name="Picture 1" descr="C:\Trash\sinaps.png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8108" y="3560312"/>
              <a:ext cx="5793292" cy="2688088"/>
            </a:xfrm>
            <a:prstGeom prst="rect">
              <a:avLst/>
            </a:prstGeom>
            <a:noFill/>
          </p:spPr>
        </p:pic>
        <p:pic>
          <p:nvPicPr>
            <p:cNvPr id="1030" name="Picture 6" descr="http://images.wikia.com/fallout/images/6/6e/Tweezers.png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65600">
              <a:off x="4639355" y="2993151"/>
              <a:ext cx="4214019" cy="22088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7443742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76173" name="Rectangle 1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Several ways to compare two strings: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Dictionary-based string comparison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Case-insensitive</a:t>
            </a:r>
          </a:p>
          <a:p>
            <a:pPr lvl="2">
              <a:lnSpc>
                <a:spcPct val="100000"/>
              </a:lnSpc>
            </a:pPr>
            <a:endParaRPr lang="en-US" dirty="0"/>
          </a:p>
          <a:p>
            <a:pPr lvl="2">
              <a:lnSpc>
                <a:spcPct val="100000"/>
              </a:lnSpc>
            </a:pPr>
            <a:endParaRPr lang="en-US" dirty="0"/>
          </a:p>
          <a:p>
            <a:pPr lvl="2">
              <a:lnSpc>
                <a:spcPct val="100000"/>
              </a:lnSpc>
              <a:spcBef>
                <a:spcPts val="3600"/>
              </a:spcBef>
            </a:pPr>
            <a:r>
              <a:rPr lang="en-US" dirty="0"/>
              <a:t>Case-sensitive</a:t>
            </a:r>
          </a:p>
        </p:txBody>
      </p:sp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Strings</a:t>
            </a:r>
            <a:endParaRPr lang="bg-BG" dirty="0"/>
          </a:p>
        </p:txBody>
      </p:sp>
      <p:sp>
        <p:nvSpPr>
          <p:cNvPr id="476164" name="Rectangle 4"/>
          <p:cNvSpPr>
            <a:spLocks noChangeArrowheads="1"/>
          </p:cNvSpPr>
          <p:nvPr/>
        </p:nvSpPr>
        <p:spPr bwMode="auto">
          <a:xfrm>
            <a:off x="1217612" y="3124776"/>
            <a:ext cx="9982200" cy="15142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result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string.Compare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(str1, str2,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true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result == 0 if str1 equals str2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result &lt; 0 if str1 is before str2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result &gt; 0 if str1 is after str2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</p:txBody>
      </p:sp>
      <p:sp>
        <p:nvSpPr>
          <p:cNvPr id="476165" name="Rectangle 5"/>
          <p:cNvSpPr>
            <a:spLocks noChangeArrowheads="1"/>
          </p:cNvSpPr>
          <p:nvPr/>
        </p:nvSpPr>
        <p:spPr bwMode="auto">
          <a:xfrm>
            <a:off x="1198706" y="5415280"/>
            <a:ext cx="10001106" cy="4478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result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string.Compare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(str1, str2,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false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129436806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Strings (2)</a:t>
            </a:r>
            <a:endParaRPr lang="bg-BG" dirty="0"/>
          </a:p>
        </p:txBody>
      </p:sp>
      <p:sp>
        <p:nvSpPr>
          <p:cNvPr id="6082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Equality checking by operator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Performs case-sensitive comparison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3200" dirty="0"/>
              <a:t>Using the case-sensitive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Equals()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method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same effect like the operator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</a:p>
        </p:txBody>
      </p:sp>
      <p:sp>
        <p:nvSpPr>
          <p:cNvPr id="608262" name="Rectangle 6"/>
          <p:cNvSpPr>
            <a:spLocks noChangeArrowheads="1"/>
          </p:cNvSpPr>
          <p:nvPr/>
        </p:nvSpPr>
        <p:spPr bwMode="auto">
          <a:xfrm>
            <a:off x="912812" y="2493818"/>
            <a:ext cx="10287000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(str1 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str2)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18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</p:txBody>
      </p:sp>
      <p:sp>
        <p:nvSpPr>
          <p:cNvPr id="608263" name="Rectangle 7"/>
          <p:cNvSpPr>
            <a:spLocks noChangeArrowheads="1"/>
          </p:cNvSpPr>
          <p:nvPr/>
        </p:nvSpPr>
        <p:spPr bwMode="auto">
          <a:xfrm>
            <a:off x="904297" y="5201563"/>
            <a:ext cx="10295515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(str1.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Equals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(str2))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	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58779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Concatenating Strings</a:t>
            </a:r>
            <a:endParaRPr lang="bg-BG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143001"/>
            <a:ext cx="11263200" cy="531018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There are two ways to combine strings: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Using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Concat()</a:t>
            </a:r>
            <a:r>
              <a:rPr lang="en-US" dirty="0"/>
              <a:t> method</a:t>
            </a:r>
          </a:p>
          <a:p>
            <a:pPr lvl="1">
              <a:lnSpc>
                <a:spcPct val="100000"/>
              </a:lnSpc>
            </a:pPr>
            <a:endParaRPr lang="en-US" sz="2800" dirty="0"/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dirty="0"/>
              <a:t>Using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dirty="0"/>
              <a:t> or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</a:t>
            </a:r>
            <a:r>
              <a:rPr lang="en-US" dirty="0"/>
              <a:t> operators</a:t>
            </a:r>
          </a:p>
          <a:p>
            <a:pPr lvl="1"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  <a:spcBef>
                <a:spcPts val="3600"/>
              </a:spcBef>
            </a:pPr>
            <a:r>
              <a:rPr lang="en-US" dirty="0"/>
              <a:t>Any object can be appended to a string</a:t>
            </a:r>
          </a:p>
        </p:txBody>
      </p:sp>
      <p:sp>
        <p:nvSpPr>
          <p:cNvPr id="477188" name="Rectangle 4"/>
          <p:cNvSpPr>
            <a:spLocks noChangeArrowheads="1"/>
          </p:cNvSpPr>
          <p:nvPr/>
        </p:nvSpPr>
        <p:spPr bwMode="auto">
          <a:xfrm>
            <a:off x="1065212" y="2546121"/>
            <a:ext cx="10058400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string.Concat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(str1, str2); </a:t>
            </a:r>
          </a:p>
        </p:txBody>
      </p:sp>
      <p:sp>
        <p:nvSpPr>
          <p:cNvPr id="477190" name="Rectangle 6"/>
          <p:cNvSpPr>
            <a:spLocks noChangeArrowheads="1"/>
          </p:cNvSpPr>
          <p:nvPr/>
        </p:nvSpPr>
        <p:spPr bwMode="auto">
          <a:xfrm>
            <a:off x="1065212" y="3796791"/>
            <a:ext cx="10058400" cy="769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str1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str2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str3;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str1;</a:t>
            </a:r>
          </a:p>
        </p:txBody>
      </p:sp>
      <p:sp>
        <p:nvSpPr>
          <p:cNvPr id="477191" name="Rectangle 7"/>
          <p:cNvSpPr>
            <a:spLocks noChangeArrowheads="1"/>
          </p:cNvSpPr>
          <p:nvPr/>
        </p:nvSpPr>
        <p:spPr bwMode="auto">
          <a:xfrm>
            <a:off x="760412" y="5422855"/>
            <a:ext cx="10363200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 = "Peter";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= 22;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name + " " + age; //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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"Peter 22"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97706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4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2827</Words>
  <Application>Microsoft Office PowerPoint</Application>
  <PresentationFormat>Custom</PresentationFormat>
  <Paragraphs>600</Paragraphs>
  <Slides>52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Arial</vt:lpstr>
      <vt:lpstr>Calibri</vt:lpstr>
      <vt:lpstr>Consolas</vt:lpstr>
      <vt:lpstr>Courier New</vt:lpstr>
      <vt:lpstr>Wingdings</vt:lpstr>
      <vt:lpstr>Wingdings 2</vt:lpstr>
      <vt:lpstr>SoftUni 16x9</vt:lpstr>
      <vt:lpstr>1_SoftUni 16x9</vt:lpstr>
      <vt:lpstr>2_SoftUni 16x9</vt:lpstr>
      <vt:lpstr>4_SoftUni 16x9</vt:lpstr>
      <vt:lpstr>Strings and RegEx</vt:lpstr>
      <vt:lpstr>Table of Contents</vt:lpstr>
      <vt:lpstr>Table of Contents (2)</vt:lpstr>
      <vt:lpstr>Questions</vt:lpstr>
      <vt:lpstr>What is a String?</vt:lpstr>
      <vt:lpstr>Manipulating Strings</vt:lpstr>
      <vt:lpstr>Comparing Strings</vt:lpstr>
      <vt:lpstr>Comparing Strings (2)</vt:lpstr>
      <vt:lpstr>Concatenating Strings</vt:lpstr>
      <vt:lpstr>Searching in Strings</vt:lpstr>
      <vt:lpstr>Problem: Count substring occurrences</vt:lpstr>
      <vt:lpstr>Solution: Count substring occurrences</vt:lpstr>
      <vt:lpstr>Extracting Substrings</vt:lpstr>
      <vt:lpstr>Splitting Strings</vt:lpstr>
      <vt:lpstr>Other String Operations</vt:lpstr>
      <vt:lpstr>Replacing and Deleting Substrings</vt:lpstr>
      <vt:lpstr>Problem: Text filter</vt:lpstr>
      <vt:lpstr>Solution: Text Filter</vt:lpstr>
      <vt:lpstr>Changing Character Casing</vt:lpstr>
      <vt:lpstr>Trimming White Space</vt:lpstr>
      <vt:lpstr>String Operations</vt:lpstr>
      <vt:lpstr>Building and Modifying Strings</vt:lpstr>
      <vt:lpstr>StringBuilder: How It Works?</vt:lpstr>
      <vt:lpstr>Changing the Contents of a String</vt:lpstr>
      <vt:lpstr>The StringBuilder Class</vt:lpstr>
      <vt:lpstr>The StringBuilder Class (2)</vt:lpstr>
      <vt:lpstr>Demo: String concatenation</vt:lpstr>
      <vt:lpstr>Regular Expressions</vt:lpstr>
      <vt:lpstr>Character Classes</vt:lpstr>
      <vt:lpstr>Character Classes (2)</vt:lpstr>
      <vt:lpstr>Quantifiers</vt:lpstr>
      <vt:lpstr>Character Escapes</vt:lpstr>
      <vt:lpstr>Anchors</vt:lpstr>
      <vt:lpstr>Problem: Match full name</vt:lpstr>
      <vt:lpstr>Grouping Constructs</vt:lpstr>
      <vt:lpstr>Backreference Constructs</vt:lpstr>
      <vt:lpstr>Backreference Constructs</vt:lpstr>
      <vt:lpstr>Playing with RegEx</vt:lpstr>
      <vt:lpstr>Regular Expressions</vt:lpstr>
      <vt:lpstr>Regex</vt:lpstr>
      <vt:lpstr>Validating String By Pattern</vt:lpstr>
      <vt:lpstr>Checking for a Single Match</vt:lpstr>
      <vt:lpstr>Checking for Matches</vt:lpstr>
      <vt:lpstr>Replacing With Regex</vt:lpstr>
      <vt:lpstr>Problem: Replace &lt;a&gt; tag</vt:lpstr>
      <vt:lpstr>Solution: Replace &lt;a&gt; tag</vt:lpstr>
      <vt:lpstr>Splitting With Regex</vt:lpstr>
      <vt:lpstr>Built-in RegEx</vt:lpstr>
      <vt:lpstr>Summary</vt:lpstr>
      <vt:lpstr>Version control systems</vt:lpstr>
      <vt:lpstr>License</vt:lpstr>
      <vt:lpstr>Free 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Strings and Text Processing</dc:title>
  <dc:subject>Advanced C#  Course</dc:subject>
  <dc:creator/>
  <cp:keywords>C#, text, string, processing,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2016-10-17T14:58:47Z</dcterms:modified>
  <cp:category>programming, software engineering, C#, data structures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